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9" r:id="rId2"/>
    <p:sldId id="272" r:id="rId3"/>
    <p:sldId id="264" r:id="rId4"/>
    <p:sldId id="259" r:id="rId5"/>
    <p:sldId id="258" r:id="rId6"/>
    <p:sldId id="260" r:id="rId7"/>
    <p:sldId id="283" r:id="rId8"/>
    <p:sldId id="284" r:id="rId9"/>
    <p:sldId id="261" r:id="rId10"/>
    <p:sldId id="282" r:id="rId11"/>
    <p:sldId id="268" r:id="rId12"/>
    <p:sldId id="266" r:id="rId13"/>
    <p:sldId id="269" r:id="rId14"/>
    <p:sldId id="270" r:id="rId15"/>
    <p:sldId id="267" r:id="rId16"/>
    <p:sldId id="271" r:id="rId17"/>
    <p:sldId id="263" r:id="rId18"/>
    <p:sldId id="273" r:id="rId19"/>
    <p:sldId id="275" r:id="rId20"/>
    <p:sldId id="276" r:id="rId21"/>
    <p:sldId id="287" r:id="rId22"/>
    <p:sldId id="274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E4E927"/>
    <a:srgbClr val="DCF6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7BCEE6-9201-466E-A441-D92EA18353A7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CE9107-0E69-45A7-A42D-CA9C02C435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520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E9107-0E69-45A7-A42D-CA9C02C4358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4E927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ЧТО ТАКОЕ ДОБРОТА?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348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2209800"/>
            <a:ext cx="8329612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konkursiada.ru/wp-content/uploads/2015/08/volshebnye-slova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85800"/>
            <a:ext cx="7239000" cy="548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Без имени-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476375" y="404813"/>
            <a:ext cx="74168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6600" b="1">
                <a:solidFill>
                  <a:srgbClr val="C00000"/>
                </a:solidFill>
              </a:rPr>
              <a:t>           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468313" y="5229225"/>
            <a:ext cx="8243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400" b="1">
                <a:solidFill>
                  <a:srgbClr val="C00000"/>
                </a:solidFill>
              </a:rPr>
              <a:t>                                       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468313" y="476799"/>
            <a:ext cx="8353425" cy="347787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lang="ru-RU" altLang="ru-RU" sz="6000" b="1" dirty="0" smtClean="0">
                <a:solidFill>
                  <a:srgbClr val="C00000"/>
                </a:solidFill>
              </a:rPr>
              <a:t>В каждом человеке </a:t>
            </a:r>
            <a:r>
              <a:rPr lang="ru-RU" altLang="ru-RU" sz="6000" b="1" dirty="0">
                <a:solidFill>
                  <a:srgbClr val="C00000"/>
                </a:solidFill>
              </a:rPr>
              <a:t>доброта – </a:t>
            </a:r>
            <a:r>
              <a:rPr lang="ru-RU" altLang="ru-RU" sz="6000" b="1" dirty="0" smtClean="0">
                <a:solidFill>
                  <a:srgbClr val="C00000"/>
                </a:solidFill>
              </a:rPr>
              <a:t>это </a:t>
            </a:r>
            <a:r>
              <a:rPr lang="ru-RU" altLang="ru-RU" sz="6000" b="1" dirty="0">
                <a:solidFill>
                  <a:srgbClr val="C00000"/>
                </a:solidFill>
              </a:rPr>
              <a:t>солнце</a:t>
            </a:r>
          </a:p>
          <a:p>
            <a:pPr eaLnBrk="1" hangingPunct="1"/>
            <a:endParaRPr lang="ru-RU" altLang="ru-RU" sz="6000" b="1" dirty="0">
              <a:solidFill>
                <a:srgbClr val="C00000"/>
              </a:solidFill>
            </a:endParaRPr>
          </a:p>
          <a:p>
            <a:pPr eaLnBrk="1" hangingPunct="1"/>
            <a:r>
              <a:rPr lang="ru-RU" altLang="ru-RU" sz="4000" b="1" dirty="0">
                <a:solidFill>
                  <a:srgbClr val="C00000"/>
                </a:solidFill>
              </a:rPr>
              <a:t>                               </a:t>
            </a:r>
          </a:p>
        </p:txBody>
      </p:sp>
      <p:pic>
        <p:nvPicPr>
          <p:cNvPr id="7" name="Picture 3" descr="http://s52.radikal.ru/i137/1007/82/ce80a1145db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667000"/>
            <a:ext cx="3852863" cy="3646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Без имени-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476375" y="404813"/>
            <a:ext cx="74168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6600" b="1">
                <a:solidFill>
                  <a:srgbClr val="C00000"/>
                </a:solidFill>
              </a:rPr>
              <a:t>           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50824" y="228601"/>
            <a:ext cx="8664575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Tx/>
              <a:buChar char="-"/>
            </a:pPr>
            <a:r>
              <a:rPr lang="ru-RU" altLang="ru-RU" sz="3600" b="1" dirty="0">
                <a:solidFill>
                  <a:srgbClr val="C00000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</a:rPr>
              <a:t>БУДЬ ПРАВДИВЫМ.     </a:t>
            </a:r>
          </a:p>
          <a:p>
            <a:pPr eaLnBrk="1" hangingPunct="1"/>
            <a:r>
              <a:rPr lang="ru-RU" altLang="ru-RU" sz="3200" b="1" dirty="0" smtClean="0">
                <a:solidFill>
                  <a:srgbClr val="C00000"/>
                </a:solidFill>
              </a:rPr>
              <a:t> </a:t>
            </a:r>
            <a:r>
              <a:rPr lang="ru-RU" altLang="ru-RU" sz="3200" b="1" dirty="0">
                <a:solidFill>
                  <a:srgbClr val="C00000"/>
                </a:solidFill>
              </a:rPr>
              <a:t>Не можешь сказать правду – объясни почему. </a:t>
            </a:r>
            <a:endParaRPr lang="ru-RU" altLang="ru-RU" sz="3200" b="1" dirty="0" smtClean="0">
              <a:solidFill>
                <a:srgbClr val="C00000"/>
              </a:solidFill>
            </a:endParaRPr>
          </a:p>
          <a:p>
            <a:pPr eaLnBrk="1" hangingPunct="1">
              <a:buFontTx/>
              <a:buChar char="-"/>
            </a:pPr>
            <a:endParaRPr lang="ru-RU" altLang="ru-RU" sz="3200" b="1" dirty="0">
              <a:solidFill>
                <a:srgbClr val="C00000"/>
              </a:solidFill>
            </a:endParaRPr>
          </a:p>
          <a:p>
            <a:pPr eaLnBrk="1" hangingPunct="1">
              <a:buFontTx/>
              <a:buChar char="-"/>
            </a:pPr>
            <a:r>
              <a:rPr lang="ru-RU" altLang="ru-RU" sz="3200" b="1" dirty="0">
                <a:solidFill>
                  <a:srgbClr val="C00000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</a:rPr>
              <a:t>БУДЬ ДОБРЫМ 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>- </a:t>
            </a:r>
            <a:r>
              <a:rPr lang="ru-RU" altLang="ru-RU" sz="3200" b="1" dirty="0">
                <a:solidFill>
                  <a:srgbClr val="C00000"/>
                </a:solidFill>
              </a:rPr>
              <a:t>и добро вернётся к тебе. </a:t>
            </a:r>
            <a:endParaRPr lang="ru-RU" altLang="ru-RU" sz="3200" b="1" dirty="0" smtClean="0">
              <a:solidFill>
                <a:srgbClr val="C00000"/>
              </a:solidFill>
            </a:endParaRPr>
          </a:p>
          <a:p>
            <a:pPr eaLnBrk="1" hangingPunct="1">
              <a:buFontTx/>
              <a:buChar char="-"/>
            </a:pPr>
            <a:endParaRPr lang="ru-RU" altLang="ru-RU" sz="3200" b="1" dirty="0">
              <a:solidFill>
                <a:srgbClr val="C00000"/>
              </a:solidFill>
            </a:endParaRPr>
          </a:p>
          <a:p>
            <a:pPr eaLnBrk="1" hangingPunct="1">
              <a:buFontTx/>
              <a:buChar char="-"/>
            </a:pPr>
            <a:r>
              <a:rPr lang="ru-RU" altLang="ru-RU" sz="3200" b="1" dirty="0">
                <a:solidFill>
                  <a:srgbClr val="C00000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</a:rPr>
              <a:t>ЛЮБИ ДРУГИХ 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>– </a:t>
            </a:r>
            <a:r>
              <a:rPr lang="ru-RU" altLang="ru-RU" sz="3200" b="1" dirty="0">
                <a:solidFill>
                  <a:srgbClr val="C00000"/>
                </a:solidFill>
              </a:rPr>
              <a:t>и тебя будут любить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>.</a:t>
            </a:r>
          </a:p>
          <a:p>
            <a:pPr eaLnBrk="1" hangingPunct="1">
              <a:buFontTx/>
              <a:buChar char="-"/>
            </a:pPr>
            <a:endParaRPr lang="ru-RU" altLang="ru-RU" sz="3200" b="1" dirty="0">
              <a:solidFill>
                <a:srgbClr val="C00000"/>
              </a:solidFill>
            </a:endParaRPr>
          </a:p>
          <a:p>
            <a:pPr eaLnBrk="1" hangingPunct="1">
              <a:buFontTx/>
              <a:buChar char="-"/>
            </a:pPr>
            <a:r>
              <a:rPr lang="ru-RU" altLang="ru-RU" sz="3200" b="1" dirty="0">
                <a:solidFill>
                  <a:srgbClr val="C00000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</a:rPr>
              <a:t>БУДЬ ЧЕСТНЫМ: 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>не </a:t>
            </a:r>
            <a:r>
              <a:rPr lang="ru-RU" altLang="ru-RU" sz="3200" b="1" dirty="0">
                <a:solidFill>
                  <a:srgbClr val="C00000"/>
                </a:solidFill>
              </a:rPr>
              <a:t>выдавай чужую </a:t>
            </a:r>
          </a:p>
          <a:p>
            <a:pPr eaLnBrk="1" hangingPunct="1"/>
            <a:r>
              <a:rPr lang="ru-RU" altLang="ru-RU" sz="3200" b="1" dirty="0">
                <a:solidFill>
                  <a:srgbClr val="C00000"/>
                </a:solidFill>
              </a:rPr>
              <a:t> тайну; сказал – сделай, ошибся – 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>признайся.</a:t>
            </a:r>
          </a:p>
          <a:p>
            <a:pPr eaLnBrk="1" hangingPunct="1"/>
            <a:endParaRPr lang="ru-RU" altLang="ru-RU" sz="3200" b="1" dirty="0">
              <a:solidFill>
                <a:srgbClr val="C00000"/>
              </a:solidFill>
            </a:endParaRPr>
          </a:p>
          <a:p>
            <a:pPr eaLnBrk="1" hangingPunct="1">
              <a:buFontTx/>
              <a:buChar char="-"/>
            </a:pPr>
            <a:r>
              <a:rPr lang="ru-RU" altLang="ru-RU" sz="3200" b="1" dirty="0">
                <a:solidFill>
                  <a:srgbClr val="C00000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</a:rPr>
              <a:t>КАЖДЫЙ ДЕНЬ ДЕЛАЙ ДОБРЫЕ ДЕЛА.</a:t>
            </a:r>
            <a:endParaRPr lang="ru-RU" altLang="ru-RU" sz="3200" b="1" dirty="0">
              <a:solidFill>
                <a:srgbClr val="C00000"/>
              </a:solidFill>
            </a:endParaRPr>
          </a:p>
          <a:p>
            <a:pPr eaLnBrk="1" hangingPunct="1"/>
            <a:endParaRPr lang="ru-RU" alt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45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45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45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45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45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45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981075"/>
            <a:ext cx="5086350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299" name="WordArt 3"/>
          <p:cNvSpPr>
            <a:spLocks noChangeArrowheads="1" noChangeShapeType="1" noTextEdit="1"/>
          </p:cNvSpPr>
          <p:nvPr/>
        </p:nvSpPr>
        <p:spPr bwMode="auto">
          <a:xfrm>
            <a:off x="900113" y="333375"/>
            <a:ext cx="76327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8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FF33"/>
                    </a:gs>
                    <a:gs pos="50000">
                      <a:srgbClr val="FFFF00"/>
                    </a:gs>
                    <a:gs pos="100000">
                      <a:srgbClr val="66FF33"/>
                    </a:gs>
                  </a:gsLst>
                  <a:lin ang="5400000" scaled="1"/>
                </a:gradFill>
                <a:latin typeface="Arial"/>
                <a:cs typeface="Arial"/>
              </a:rPr>
              <a:t>ДЕРЕВО   ДОБРОТЫ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23" name="Picture 3" descr="http://animo2.ucoz.ru/_ph/96/1/23473986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1773238"/>
            <a:ext cx="1114425" cy="1085850"/>
          </a:xfrm>
          <a:prstGeom prst="rect">
            <a:avLst/>
          </a:prstGeom>
          <a:noFill/>
        </p:spPr>
      </p:pic>
      <p:pic>
        <p:nvPicPr>
          <p:cNvPr id="56324" name="Picture 4" descr="http://animo2.ucoz.ru/_ph/96/1/23473986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2997200"/>
            <a:ext cx="1114425" cy="1085850"/>
          </a:xfrm>
          <a:prstGeom prst="rect">
            <a:avLst/>
          </a:prstGeom>
          <a:noFill/>
        </p:spPr>
      </p:pic>
      <p:pic>
        <p:nvPicPr>
          <p:cNvPr id="56325" name="Picture 5" descr="http://animo2.ucoz.ru/_ph/96/1/23473986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2924175"/>
            <a:ext cx="1114425" cy="1085850"/>
          </a:xfrm>
          <a:prstGeom prst="rect">
            <a:avLst/>
          </a:prstGeom>
          <a:noFill/>
        </p:spPr>
      </p:pic>
      <p:pic>
        <p:nvPicPr>
          <p:cNvPr id="56326" name="Picture 6" descr="http://animo2.ucoz.ru/_ph/96/1/23473986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1989138"/>
            <a:ext cx="1114425" cy="1085850"/>
          </a:xfrm>
          <a:prstGeom prst="rect">
            <a:avLst/>
          </a:prstGeom>
          <a:noFill/>
        </p:spPr>
      </p:pic>
      <p:pic>
        <p:nvPicPr>
          <p:cNvPr id="56327" name="Picture 7" descr="http://animo2.ucoz.ru/_ph/96/1/23473986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4724400"/>
            <a:ext cx="1114425" cy="1085850"/>
          </a:xfrm>
          <a:prstGeom prst="rect">
            <a:avLst/>
          </a:prstGeom>
          <a:noFill/>
        </p:spPr>
      </p:pic>
      <p:pic>
        <p:nvPicPr>
          <p:cNvPr id="56328" name="Picture 8" descr="http://animo2.ucoz.ru/_ph/96/1/23473986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4005263"/>
            <a:ext cx="1114425" cy="1085850"/>
          </a:xfrm>
          <a:prstGeom prst="rect">
            <a:avLst/>
          </a:prstGeom>
          <a:noFill/>
        </p:spPr>
      </p:pic>
      <p:pic>
        <p:nvPicPr>
          <p:cNvPr id="56329" name="Picture 9" descr="http://animo2.ucoz.ru/_ph/96/1/23473986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1844675"/>
            <a:ext cx="1114425" cy="1085850"/>
          </a:xfrm>
          <a:prstGeom prst="rect">
            <a:avLst/>
          </a:prstGeom>
          <a:noFill/>
        </p:spPr>
      </p:pic>
      <p:pic>
        <p:nvPicPr>
          <p:cNvPr id="56330" name="Picture 10" descr="http://animo2.ucoz.ru/_ph/96/1/23473986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2781300"/>
            <a:ext cx="1114425" cy="1085850"/>
          </a:xfrm>
          <a:prstGeom prst="rect">
            <a:avLst/>
          </a:prstGeom>
          <a:noFill/>
        </p:spPr>
      </p:pic>
      <p:pic>
        <p:nvPicPr>
          <p:cNvPr id="56331" name="Picture 11" descr="http://animo2.ucoz.ru/_ph/96/1/23473986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476250"/>
            <a:ext cx="1114425" cy="1085850"/>
          </a:xfrm>
          <a:prstGeom prst="rect">
            <a:avLst/>
          </a:prstGeom>
          <a:noFill/>
        </p:spPr>
      </p:pic>
      <p:pic>
        <p:nvPicPr>
          <p:cNvPr id="56332" name="Picture 12" descr="http://animo2.ucoz.ru/_ph/96/1/23473986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3213100"/>
            <a:ext cx="1114425" cy="1085850"/>
          </a:xfrm>
          <a:prstGeom prst="rect">
            <a:avLst/>
          </a:prstGeom>
          <a:noFill/>
        </p:spPr>
      </p:pic>
      <p:pic>
        <p:nvPicPr>
          <p:cNvPr id="56333" name="Picture 13" descr="http://animo2.ucoz.ru/_ph/96/1/23473986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765175"/>
            <a:ext cx="1114425" cy="1085850"/>
          </a:xfrm>
          <a:prstGeom prst="rect">
            <a:avLst/>
          </a:prstGeom>
          <a:noFill/>
        </p:spPr>
      </p:pic>
      <p:pic>
        <p:nvPicPr>
          <p:cNvPr id="56334" name="Picture 14" descr="http://animo2.ucoz.ru/_ph/96/1/23473986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3068638"/>
            <a:ext cx="1114425" cy="1085850"/>
          </a:xfrm>
          <a:prstGeom prst="rect">
            <a:avLst/>
          </a:prstGeom>
          <a:noFill/>
        </p:spPr>
      </p:pic>
      <p:pic>
        <p:nvPicPr>
          <p:cNvPr id="56335" name="Picture 15" descr="http://animo2.ucoz.ru/_ph/96/1/23473986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4437063"/>
            <a:ext cx="1114425" cy="1085850"/>
          </a:xfrm>
          <a:prstGeom prst="rect">
            <a:avLst/>
          </a:prstGeom>
          <a:noFill/>
        </p:spPr>
      </p:pic>
      <p:pic>
        <p:nvPicPr>
          <p:cNvPr id="56336" name="Picture 16" descr="http://animo2.ucoz.ru/_ph/96/1/23473986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765175"/>
            <a:ext cx="1114425" cy="1085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6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Без имени-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476375" y="404813"/>
            <a:ext cx="74168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6600" b="1">
                <a:solidFill>
                  <a:srgbClr val="C00000"/>
                </a:solidFill>
              </a:rPr>
              <a:t>           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468313" y="5229225"/>
            <a:ext cx="8243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400" b="1">
                <a:solidFill>
                  <a:srgbClr val="C00000"/>
                </a:solidFill>
              </a:rPr>
              <a:t>                                       </a:t>
            </a: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395288" y="1414463"/>
            <a:ext cx="8353425" cy="399097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5400" b="1">
                <a:solidFill>
                  <a:srgbClr val="C00000"/>
                </a:solidFill>
              </a:rPr>
              <a:t>Добрые слова - корни</a:t>
            </a:r>
          </a:p>
          <a:p>
            <a:pPr algn="ctr" eaLnBrk="1" hangingPunct="1"/>
            <a:r>
              <a:rPr lang="ru-RU" altLang="ru-RU" sz="5400" b="1">
                <a:solidFill>
                  <a:srgbClr val="C00000"/>
                </a:solidFill>
              </a:rPr>
              <a:t>Добрые мысли - цветы</a:t>
            </a:r>
          </a:p>
          <a:p>
            <a:pPr algn="ctr" eaLnBrk="1" hangingPunct="1"/>
            <a:r>
              <a:rPr lang="ru-RU" altLang="ru-RU" sz="5400" b="1">
                <a:solidFill>
                  <a:srgbClr val="C00000"/>
                </a:solidFill>
              </a:rPr>
              <a:t>Добрые дела - плоды</a:t>
            </a:r>
          </a:p>
          <a:p>
            <a:pPr algn="ctr" eaLnBrk="1" hangingPunct="1"/>
            <a:r>
              <a:rPr lang="ru-RU" altLang="ru-RU" sz="5400" b="1">
                <a:solidFill>
                  <a:srgbClr val="C00000"/>
                </a:solidFill>
              </a:rPr>
              <a:t>Добрые сердца - сады.</a:t>
            </a:r>
          </a:p>
          <a:p>
            <a:pPr algn="ctr" eaLnBrk="1" hangingPunct="1"/>
            <a:endParaRPr lang="ru-RU" altLang="ru-RU" sz="40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9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99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924800" cy="8382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ЗАПОМНИ ЭТИ ПРАВИЛА!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0418" name="Содержимое 3"/>
          <p:cNvSpPr>
            <a:spLocks noGrp="1"/>
          </p:cNvSpPr>
          <p:nvPr>
            <p:ph type="subTitle" idx="1"/>
          </p:nvPr>
        </p:nvSpPr>
        <p:spPr>
          <a:xfrm>
            <a:off x="304800" y="1371600"/>
            <a:ext cx="8610600" cy="4876800"/>
          </a:xfr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Ждут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 тебя добро или не ждут его -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Твори добро.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Заметят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твоё добро или не заметят его -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Твори добро.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Принимают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твоё добро или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 принимают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Твори добро.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ТВОРИ ДОБРО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ни у кого не спрашивай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разрешения.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" y="0"/>
            <a:ext cx="9143999" cy="6858000"/>
          </a:xfrm>
          <a:noFill/>
          <a:ln w="76200">
            <a:solidFill>
              <a:schemeClr val="bg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6000" b="1" i="1" dirty="0" smtClean="0"/>
              <a:t>Что такое доброта?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dirty="0" smtClean="0"/>
              <a:t>Какого человека мы можем назвать добрым?</a:t>
            </a:r>
          </a:p>
          <a:p>
            <a:pPr eaLnBrk="1" hangingPunct="1">
              <a:defRPr/>
            </a:pPr>
            <a:endParaRPr lang="ru-RU" sz="4800" dirty="0" smtClean="0"/>
          </a:p>
          <a:p>
            <a:pPr eaLnBrk="1" hangingPunct="1">
              <a:defRPr/>
            </a:pPr>
            <a:r>
              <a:rPr lang="ru-RU" sz="4800" dirty="0" smtClean="0"/>
              <a:t>Легко или трудно быть добрым?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81075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C00000"/>
                </a:solidFill>
              </a:rPr>
              <a:t>Тест «Добрый ли, я»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08050"/>
            <a:ext cx="9144000" cy="5545138"/>
          </a:xfrm>
        </p:spPr>
        <p:txBody>
          <a:bodyPr>
            <a:normAutofit fontScale="92500" lnSpcReduction="20000"/>
          </a:bodyPr>
          <a:lstStyle/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У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тебя есть деньги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Ты купишь подарки друзьям или родным?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Твой друг рассказывает тебе о своих проблемах. </a:t>
            </a:r>
            <a:r>
              <a:rPr lang="ru-RU" sz="2800" b="1" dirty="0" smtClean="0">
                <a:solidFill>
                  <a:srgbClr val="D16349">
                    <a:lumMod val="50000"/>
                  </a:srgbClr>
                </a:solidFill>
              </a:rPr>
              <a:t>Если </a:t>
            </a:r>
            <a:r>
              <a:rPr lang="ru-RU" sz="2800" b="1" dirty="0">
                <a:solidFill>
                  <a:srgbClr val="D16349">
                    <a:lumMod val="50000"/>
                  </a:srgbClr>
                </a:solidFill>
              </a:rPr>
              <a:t>тебе это не </a:t>
            </a:r>
            <a:r>
              <a:rPr lang="ru-RU" sz="2800" b="1" dirty="0" smtClean="0">
                <a:solidFill>
                  <a:srgbClr val="D16349">
                    <a:lumMod val="50000"/>
                  </a:srgbClr>
                </a:solidFill>
              </a:rPr>
              <a:t>интересно,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ты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скажешь об этом своему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другу,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Твой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друг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плохо играет в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шашки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или в другую игру.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Ты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будешь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смеяться над ним?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Нравится ли тебе говорить людям приятное, чтобы поднять их настроение?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Ты помогаешь младшим, слабым и пожилым людям?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Ты бываешь злым со своими друзьями, родными?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Бросаешь ли ты игру, когда уже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знаешь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что ты проиграл?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Сможешь ли ты поделиться с другом последней конфетой?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Ты помогаешь своим родителям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Станешь ли ты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смеяться над одноклассником, если он получит «2» (двойку) ?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endParaRPr lang="ru-RU" sz="1800" b="1" dirty="0"/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endParaRPr lang="ru-RU" sz="1400" b="1" dirty="0"/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5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493" name="WordArt 5"/>
          <p:cNvSpPr>
            <a:spLocks noChangeArrowheads="1" noChangeShapeType="1" noTextEdit="1"/>
          </p:cNvSpPr>
          <p:nvPr/>
        </p:nvSpPr>
        <p:spPr bwMode="auto">
          <a:xfrm>
            <a:off x="755650" y="333375"/>
            <a:ext cx="7777163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ЧТО   ТАКОЕ   ДОБРОТА?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228600"/>
            <a:ext cx="5122863" cy="792163"/>
          </a:xfrm>
          <a:ln/>
        </p:spPr>
        <p:txBody>
          <a:bodyPr>
            <a:normAutofit fontScale="90000"/>
          </a:bodyPr>
          <a:lstStyle/>
          <a:p>
            <a:r>
              <a:rPr lang="ru-RU" sz="6000" dirty="0">
                <a:solidFill>
                  <a:srgbClr val="A50021"/>
                </a:solidFill>
              </a:rPr>
              <a:t>Результаты: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382000" cy="54102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A50021"/>
                </a:solidFill>
              </a:rPr>
              <a:t>Если у тебя 5 ответов (ДА) и </a:t>
            </a:r>
            <a:r>
              <a:rPr lang="ru-RU" dirty="0">
                <a:solidFill>
                  <a:srgbClr val="A50021"/>
                </a:solidFill>
              </a:rPr>
              <a:t>5 ответов </a:t>
            </a:r>
            <a:r>
              <a:rPr lang="ru-RU" dirty="0" smtClean="0">
                <a:solidFill>
                  <a:srgbClr val="A50021"/>
                </a:solidFill>
              </a:rPr>
              <a:t>(НЕТ), </a:t>
            </a:r>
          </a:p>
          <a:p>
            <a:pPr>
              <a:lnSpc>
                <a:spcPct val="80000"/>
              </a:lnSpc>
            </a:pPr>
            <a:r>
              <a:rPr lang="ru-RU" dirty="0" smtClean="0"/>
              <a:t>ты добрый человек, нравишься всем, </a:t>
            </a:r>
            <a:r>
              <a:rPr lang="ru-RU" dirty="0"/>
              <a:t>умеешь общаться с людьми. У тебя много друзей. </a:t>
            </a:r>
            <a:endParaRPr lang="ru-RU" dirty="0" smtClean="0"/>
          </a:p>
          <a:p>
            <a:pPr lvl="0">
              <a:lnSpc>
                <a:spcPct val="80000"/>
              </a:lnSpc>
            </a:pPr>
            <a:r>
              <a:rPr lang="ru-RU" dirty="0">
                <a:solidFill>
                  <a:srgbClr val="A50021"/>
                </a:solidFill>
              </a:rPr>
              <a:t>Если у тебя </a:t>
            </a:r>
            <a:r>
              <a:rPr lang="ru-RU" dirty="0" smtClean="0">
                <a:solidFill>
                  <a:srgbClr val="A50021"/>
                </a:solidFill>
              </a:rPr>
              <a:t>4 ответа </a:t>
            </a:r>
            <a:r>
              <a:rPr lang="ru-RU" dirty="0">
                <a:solidFill>
                  <a:srgbClr val="A50021"/>
                </a:solidFill>
              </a:rPr>
              <a:t>(ДА) и </a:t>
            </a:r>
            <a:r>
              <a:rPr lang="ru-RU" dirty="0" smtClean="0">
                <a:solidFill>
                  <a:srgbClr val="A50021"/>
                </a:solidFill>
              </a:rPr>
              <a:t>7 </a:t>
            </a:r>
            <a:r>
              <a:rPr lang="ru-RU" dirty="0">
                <a:solidFill>
                  <a:srgbClr val="A50021"/>
                </a:solidFill>
              </a:rPr>
              <a:t>ответов (НЕТ), </a:t>
            </a:r>
          </a:p>
          <a:p>
            <a:pPr>
              <a:lnSpc>
                <a:spcPct val="80000"/>
              </a:lnSpc>
            </a:pPr>
            <a:r>
              <a:rPr lang="ru-RU" dirty="0" smtClean="0"/>
              <a:t> твоя </a:t>
            </a:r>
            <a:r>
              <a:rPr lang="ru-RU" dirty="0"/>
              <a:t>доброта – вопрос </a:t>
            </a:r>
            <a:r>
              <a:rPr lang="ru-RU" dirty="0" smtClean="0"/>
              <a:t>случая.  Ты добр не </a:t>
            </a:r>
            <a:r>
              <a:rPr lang="ru-RU" dirty="0"/>
              <a:t>с каждым. Для кого-то ты </a:t>
            </a:r>
            <a:r>
              <a:rPr lang="ru-RU" dirty="0" smtClean="0"/>
              <a:t>добрый, а для кого-то злой. </a:t>
            </a:r>
            <a:r>
              <a:rPr lang="ru-RU" dirty="0"/>
              <a:t>Но старайся быть ровным с каждым и со всеми, чтобы не было на тебя обид</a:t>
            </a:r>
            <a:r>
              <a:rPr lang="ru-RU" dirty="0" smtClean="0"/>
              <a:t>.</a:t>
            </a:r>
          </a:p>
          <a:p>
            <a:pPr lvl="0">
              <a:lnSpc>
                <a:spcPct val="80000"/>
              </a:lnSpc>
            </a:pPr>
            <a:r>
              <a:rPr lang="ru-RU" dirty="0">
                <a:solidFill>
                  <a:srgbClr val="A50021"/>
                </a:solidFill>
              </a:rPr>
              <a:t>Если у тебя 3 ответа (ДА) и 7 ответов (НЕТ), </a:t>
            </a:r>
            <a:endParaRPr lang="ru-RU" dirty="0" smtClean="0"/>
          </a:p>
          <a:p>
            <a:pPr>
              <a:lnSpc>
                <a:spcPct val="80000"/>
              </a:lnSpc>
            </a:pPr>
            <a:r>
              <a:rPr lang="ru-RU" dirty="0" smtClean="0"/>
              <a:t>тебе </a:t>
            </a:r>
            <a:r>
              <a:rPr lang="ru-RU" dirty="0"/>
              <a:t>предстоит сложная работа над собой.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3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786150" y="142852"/>
            <a:ext cx="53578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itchFamily="34" charset="0"/>
              </a:rPr>
              <a:t>  </a:t>
            </a:r>
            <a:endParaRPr lang="ru-RU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A50021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5800" y="3733800"/>
            <a:ext cx="76962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Если хмуримся с утра,</a:t>
            </a:r>
          </a:p>
          <a:p>
            <a:r>
              <a:rPr lang="ru-RU" sz="4400" b="1" dirty="0" smtClean="0">
                <a:solidFill>
                  <a:srgbClr val="C00000"/>
                </a:solidFill>
              </a:rPr>
              <a:t>Нам поможет доброта.</a:t>
            </a:r>
          </a:p>
          <a:p>
            <a:r>
              <a:rPr lang="ru-RU" sz="4400" b="1" dirty="0" smtClean="0">
                <a:solidFill>
                  <a:srgbClr val="C00000"/>
                </a:solidFill>
              </a:rPr>
              <a:t>Ну – </a:t>
            </a:r>
            <a:r>
              <a:rPr lang="ru-RU" sz="4400" b="1" dirty="0" err="1" smtClean="0">
                <a:solidFill>
                  <a:srgbClr val="C00000"/>
                </a:solidFill>
              </a:rPr>
              <a:t>ка</a:t>
            </a:r>
            <a:r>
              <a:rPr lang="ru-RU" sz="4400" b="1" dirty="0" smtClean="0">
                <a:solidFill>
                  <a:srgbClr val="C00000"/>
                </a:solidFill>
              </a:rPr>
              <a:t>, дети, соберитесь</a:t>
            </a:r>
          </a:p>
          <a:p>
            <a:r>
              <a:rPr lang="ru-RU" sz="4400" b="1" dirty="0" smtClean="0">
                <a:solidFill>
                  <a:srgbClr val="C00000"/>
                </a:solidFill>
              </a:rPr>
              <a:t>И друг другу улыбнитесь!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фото 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57200"/>
            <a:ext cx="7848599" cy="605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Без имени-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476375" y="404813"/>
            <a:ext cx="74168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6600" b="1">
                <a:solidFill>
                  <a:srgbClr val="C00000"/>
                </a:solidFill>
              </a:rPr>
              <a:t>           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68313" y="228601"/>
            <a:ext cx="8243887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3600" b="1" dirty="0">
                <a:solidFill>
                  <a:srgbClr val="C00000"/>
                </a:solidFill>
              </a:rPr>
              <a:t>Доброта - отзывчивость, </a:t>
            </a:r>
            <a:r>
              <a:rPr lang="ru-RU" altLang="ru-RU" sz="3600" b="1" dirty="0" smtClean="0">
                <a:solidFill>
                  <a:srgbClr val="C00000"/>
                </a:solidFill>
              </a:rPr>
              <a:t>внимание, дружба, любовь к </a:t>
            </a:r>
            <a:r>
              <a:rPr lang="ru-RU" altLang="ru-RU" sz="3600" b="1" dirty="0">
                <a:solidFill>
                  <a:srgbClr val="C00000"/>
                </a:solidFill>
              </a:rPr>
              <a:t>людям, </a:t>
            </a:r>
            <a:r>
              <a:rPr lang="ru-RU" altLang="ru-RU" sz="3600" b="1" dirty="0" smtClean="0">
                <a:solidFill>
                  <a:srgbClr val="C00000"/>
                </a:solidFill>
              </a:rPr>
              <a:t>всё </a:t>
            </a:r>
            <a:r>
              <a:rPr lang="ru-RU" altLang="ru-RU" sz="3600" b="1" dirty="0">
                <a:solidFill>
                  <a:srgbClr val="C00000"/>
                </a:solidFill>
              </a:rPr>
              <a:t>хорошее и полезное, </a:t>
            </a:r>
            <a:r>
              <a:rPr lang="ru-RU" altLang="ru-RU" sz="3600" b="1" dirty="0" smtClean="0">
                <a:solidFill>
                  <a:srgbClr val="C00000"/>
                </a:solidFill>
              </a:rPr>
              <a:t>желание </a:t>
            </a:r>
            <a:r>
              <a:rPr lang="ru-RU" altLang="ru-RU" sz="3600" b="1" dirty="0">
                <a:solidFill>
                  <a:srgbClr val="C00000"/>
                </a:solidFill>
              </a:rPr>
              <a:t>делать </a:t>
            </a:r>
            <a:r>
              <a:rPr lang="ru-RU" altLang="ru-RU" sz="3600" b="1" dirty="0" smtClean="0">
                <a:solidFill>
                  <a:srgbClr val="C00000"/>
                </a:solidFill>
              </a:rPr>
              <a:t>добро другим</a:t>
            </a:r>
            <a:r>
              <a:rPr lang="ru-RU" altLang="ru-RU" sz="3600" b="1" dirty="0">
                <a:solidFill>
                  <a:srgbClr val="C00000"/>
                </a:solidFill>
              </a:rPr>
              <a:t>. </a:t>
            </a:r>
          </a:p>
          <a:p>
            <a:pPr eaLnBrk="1" hangingPunct="1"/>
            <a:r>
              <a:rPr lang="ru-RU" altLang="ru-RU" sz="3200" b="1" dirty="0">
                <a:solidFill>
                  <a:srgbClr val="C00000"/>
                </a:solidFill>
              </a:rPr>
              <a:t>                                      </a:t>
            </a:r>
          </a:p>
        </p:txBody>
      </p:sp>
      <p:pic>
        <p:nvPicPr>
          <p:cNvPr id="7175" name="Picture 7" descr="ANd9GcTDEOSZgOOK7OMA02s1BWvXse80n-VfHuW75VoqAengILo8vB5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413" y="2924175"/>
            <a:ext cx="3960812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1"/>
            <a:ext cx="8229600" cy="857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A50021"/>
                </a:solidFill>
                <a:latin typeface="Arial Black" pitchFamily="34" charset="0"/>
              </a:rPr>
              <a:t>                               </a:t>
            </a:r>
          </a:p>
          <a:p>
            <a:pPr>
              <a:buNone/>
            </a:pPr>
            <a:endParaRPr lang="ru-RU" dirty="0" smtClean="0">
              <a:solidFill>
                <a:srgbClr val="A50021"/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785794"/>
            <a:ext cx="83582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itchFamily="34" charset="0"/>
              </a:rPr>
              <a:t>Добрый человек 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A50021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2057401"/>
            <a:ext cx="85344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sz="3200" dirty="0" smtClean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- это тот, кто любит людей и помогает им;</a:t>
            </a:r>
          </a:p>
          <a:p>
            <a:pPr>
              <a:buNone/>
            </a:pPr>
            <a:endParaRPr lang="ru-RU" sz="4000" b="1" dirty="0" smtClean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 - любит природу и сохраняет её;</a:t>
            </a:r>
          </a:p>
          <a:p>
            <a:pPr>
              <a:buNone/>
            </a:pPr>
            <a:endParaRPr lang="ru-RU" sz="4000" b="1" dirty="0" smtClean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 - любит животных и защищает их.</a:t>
            </a:r>
          </a:p>
          <a:p>
            <a:pPr>
              <a:buNone/>
            </a:pPr>
            <a:endParaRPr lang="ru-RU" sz="3600" dirty="0" smtClean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dirty="0" smtClean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dirty="0" smtClean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Что означают эти слова?</a:t>
            </a:r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endParaRPr lang="ru-RU" sz="4800" b="1" dirty="0">
              <a:solidFill>
                <a:srgbClr val="80008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1" y="1600200"/>
            <a:ext cx="8077200" cy="4525963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A50021"/>
                </a:solidFill>
              </a:rPr>
              <a:t>Добродушный</a:t>
            </a:r>
          </a:p>
          <a:p>
            <a:r>
              <a:rPr lang="ru-RU" sz="4800" b="1" dirty="0">
                <a:solidFill>
                  <a:srgbClr val="A50021"/>
                </a:solidFill>
              </a:rPr>
              <a:t>Доброжелательный</a:t>
            </a:r>
          </a:p>
          <a:p>
            <a:r>
              <a:rPr lang="ru-RU" sz="4800" b="1" dirty="0" smtClean="0">
                <a:solidFill>
                  <a:srgbClr val="A50021"/>
                </a:solidFill>
              </a:rPr>
              <a:t>Добропорядочный</a:t>
            </a:r>
            <a:endParaRPr lang="ru-RU" sz="4800" b="1" dirty="0">
              <a:solidFill>
                <a:srgbClr val="A50021"/>
              </a:solidFill>
            </a:endParaRPr>
          </a:p>
          <a:p>
            <a:r>
              <a:rPr lang="ru-RU" sz="4800" b="1" dirty="0" smtClean="0">
                <a:solidFill>
                  <a:srgbClr val="A50021"/>
                </a:solidFill>
              </a:rPr>
              <a:t>Добросердечный</a:t>
            </a:r>
            <a:endParaRPr lang="ru-RU" sz="4800" b="1" dirty="0">
              <a:solidFill>
                <a:srgbClr val="A500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Закончите пословицы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382000" cy="54864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sz="4200" b="1" dirty="0" smtClean="0">
                <a:solidFill>
                  <a:srgbClr val="7030A0"/>
                </a:solidFill>
              </a:rPr>
              <a:t>Доброе слово лечит, а злое   …...  .</a:t>
            </a:r>
          </a:p>
          <a:p>
            <a:pPr>
              <a:buNone/>
            </a:pPr>
            <a:r>
              <a:rPr lang="ru-RU" sz="4200" b="1" dirty="0" smtClean="0">
                <a:solidFill>
                  <a:srgbClr val="7030A0"/>
                </a:solidFill>
              </a:rPr>
              <a:t> </a:t>
            </a:r>
          </a:p>
          <a:p>
            <a:r>
              <a:rPr lang="ru-RU" sz="4200" b="1" dirty="0" smtClean="0">
                <a:solidFill>
                  <a:srgbClr val="7030A0"/>
                </a:solidFill>
              </a:rPr>
              <a:t>Про доброе дело говори  …...  .</a:t>
            </a:r>
          </a:p>
          <a:p>
            <a:pPr>
              <a:buNone/>
            </a:pPr>
            <a:r>
              <a:rPr lang="ru-RU" sz="4200" b="1" dirty="0" smtClean="0">
                <a:solidFill>
                  <a:srgbClr val="7030A0"/>
                </a:solidFill>
              </a:rPr>
              <a:t> </a:t>
            </a:r>
          </a:p>
          <a:p>
            <a:r>
              <a:rPr lang="ru-RU" sz="4200" b="1" dirty="0" smtClean="0">
                <a:solidFill>
                  <a:srgbClr val="7030A0"/>
                </a:solidFill>
              </a:rPr>
              <a:t>Не одежда красит человека, а добрые ….. .  </a:t>
            </a:r>
          </a:p>
          <a:p>
            <a:pPr>
              <a:buNone/>
            </a:pPr>
            <a:r>
              <a:rPr lang="ru-RU" sz="4200" b="1" dirty="0" smtClean="0">
                <a:solidFill>
                  <a:srgbClr val="7030A0"/>
                </a:solidFill>
              </a:rPr>
              <a:t> </a:t>
            </a:r>
          </a:p>
          <a:p>
            <a:r>
              <a:rPr lang="ru-RU" sz="4200" b="1" dirty="0" smtClean="0">
                <a:solidFill>
                  <a:srgbClr val="7030A0"/>
                </a:solidFill>
              </a:rPr>
              <a:t>На добрый привет, добрый   …...  .</a:t>
            </a:r>
          </a:p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sz="3900" b="1" i="1" dirty="0" smtClean="0"/>
              <a:t>           </a:t>
            </a:r>
          </a:p>
          <a:p>
            <a:pPr>
              <a:buNone/>
            </a:pPr>
            <a:r>
              <a:rPr lang="ru-RU" sz="4600" b="1" i="1" dirty="0" smtClean="0"/>
              <a:t>            </a:t>
            </a:r>
            <a:r>
              <a:rPr lang="ru-RU" sz="4600" b="1" i="1" dirty="0" smtClean="0">
                <a:solidFill>
                  <a:srgbClr val="C00000"/>
                </a:solidFill>
              </a:rPr>
              <a:t>(дела, ответ, калечит, смело)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ГДЕ ТУТ ЗЛО, А ГДЕ ДОБРО?</a:t>
            </a:r>
            <a:endParaRPr lang="ru-RU" sz="4800" b="1" dirty="0"/>
          </a:p>
        </p:txBody>
      </p:sp>
      <p:pic>
        <p:nvPicPr>
          <p:cNvPr id="4" name="Содержимое 3" descr="http://player.myshared.ru/1216811/data/images/img7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7"/>
          <a:stretch>
            <a:fillRect/>
          </a:stretch>
        </p:blipFill>
        <p:spPr bwMode="auto">
          <a:xfrm>
            <a:off x="228600" y="1676400"/>
            <a:ext cx="2667000" cy="236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fs00.infourok.ru/images/doc/101/120101/img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676400"/>
            <a:ext cx="6019800" cy="495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6" descr="Картинка 495 из 9860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52400" y="3810000"/>
            <a:ext cx="2765425" cy="2789718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Без имени-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5123" name="Oval 7"/>
          <p:cNvSpPr>
            <a:spLocks noChangeArrowheads="1"/>
          </p:cNvSpPr>
          <p:nvPr/>
        </p:nvSpPr>
        <p:spPr bwMode="auto">
          <a:xfrm>
            <a:off x="2124075" y="2133600"/>
            <a:ext cx="4824413" cy="1800225"/>
          </a:xfrm>
          <a:prstGeom prst="ellipse">
            <a:avLst/>
          </a:prstGeom>
          <a:solidFill>
            <a:schemeClr val="accent1">
              <a:alpha val="0"/>
            </a:schemeClr>
          </a:solidFill>
          <a:ln w="5080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476375" y="404813"/>
            <a:ext cx="7416800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6600" b="1">
              <a:solidFill>
                <a:srgbClr val="C00000"/>
              </a:solidFill>
            </a:endParaRPr>
          </a:p>
          <a:p>
            <a:pPr eaLnBrk="1" hangingPunct="1"/>
            <a:endParaRPr lang="ru-RU" altLang="ru-RU" sz="6600" b="1">
              <a:solidFill>
                <a:srgbClr val="C00000"/>
              </a:solidFill>
            </a:endParaRPr>
          </a:p>
          <a:p>
            <a:pPr eaLnBrk="1" hangingPunct="1"/>
            <a:r>
              <a:rPr lang="ru-RU" altLang="ru-RU" sz="6600" b="1">
                <a:solidFill>
                  <a:srgbClr val="C00000"/>
                </a:solidFill>
              </a:rPr>
              <a:t>    ДОБРОТА          </a:t>
            </a:r>
          </a:p>
        </p:txBody>
      </p:sp>
      <p:sp>
        <p:nvSpPr>
          <p:cNvPr id="30728" name="Oval 8"/>
          <p:cNvSpPr>
            <a:spLocks noChangeArrowheads="1"/>
          </p:cNvSpPr>
          <p:nvPr/>
        </p:nvSpPr>
        <p:spPr bwMode="auto">
          <a:xfrm>
            <a:off x="6156325" y="4652963"/>
            <a:ext cx="2736850" cy="914400"/>
          </a:xfrm>
          <a:prstGeom prst="ellipse">
            <a:avLst/>
          </a:prstGeom>
          <a:solidFill>
            <a:schemeClr val="bg1"/>
          </a:solidFill>
          <a:ln w="6350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 sz="3600" b="1" dirty="0">
              <a:solidFill>
                <a:srgbClr val="C00000"/>
              </a:solidFill>
            </a:endParaRPr>
          </a:p>
        </p:txBody>
      </p:sp>
      <p:sp>
        <p:nvSpPr>
          <p:cNvPr id="30729" name="Oval 9"/>
          <p:cNvSpPr>
            <a:spLocks noChangeArrowheads="1"/>
          </p:cNvSpPr>
          <p:nvPr/>
        </p:nvSpPr>
        <p:spPr bwMode="auto">
          <a:xfrm>
            <a:off x="3203575" y="5300663"/>
            <a:ext cx="2736850" cy="914400"/>
          </a:xfrm>
          <a:prstGeom prst="ellipse">
            <a:avLst/>
          </a:prstGeom>
          <a:solidFill>
            <a:schemeClr val="bg1"/>
          </a:solidFill>
          <a:ln w="6350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 sz="3600" b="1" dirty="0">
              <a:solidFill>
                <a:srgbClr val="C00000"/>
              </a:solidFill>
            </a:endParaRPr>
          </a:p>
        </p:txBody>
      </p:sp>
      <p:sp>
        <p:nvSpPr>
          <p:cNvPr id="30730" name="Oval 10"/>
          <p:cNvSpPr>
            <a:spLocks noChangeArrowheads="1"/>
          </p:cNvSpPr>
          <p:nvPr/>
        </p:nvSpPr>
        <p:spPr bwMode="auto">
          <a:xfrm>
            <a:off x="179388" y="765175"/>
            <a:ext cx="2592387" cy="914400"/>
          </a:xfrm>
          <a:prstGeom prst="ellipse">
            <a:avLst/>
          </a:prstGeom>
          <a:solidFill>
            <a:schemeClr val="bg1"/>
          </a:solidFill>
          <a:ln w="6350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 sz="3600" b="1" dirty="0">
              <a:solidFill>
                <a:srgbClr val="C00000"/>
              </a:solidFill>
            </a:endParaRPr>
          </a:p>
        </p:txBody>
      </p:sp>
      <p:sp>
        <p:nvSpPr>
          <p:cNvPr id="30731" name="Oval 11"/>
          <p:cNvSpPr>
            <a:spLocks noChangeArrowheads="1"/>
          </p:cNvSpPr>
          <p:nvPr/>
        </p:nvSpPr>
        <p:spPr bwMode="auto">
          <a:xfrm>
            <a:off x="3132138" y="333375"/>
            <a:ext cx="2663825" cy="914400"/>
          </a:xfrm>
          <a:prstGeom prst="ellipse">
            <a:avLst/>
          </a:prstGeom>
          <a:solidFill>
            <a:schemeClr val="bg1"/>
          </a:solidFill>
          <a:ln w="6350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 sz="3600" b="1" dirty="0">
              <a:solidFill>
                <a:srgbClr val="C00000"/>
              </a:solidFill>
            </a:endParaRPr>
          </a:p>
        </p:txBody>
      </p:sp>
      <p:sp>
        <p:nvSpPr>
          <p:cNvPr id="30732" name="Oval 12"/>
          <p:cNvSpPr>
            <a:spLocks noChangeArrowheads="1"/>
          </p:cNvSpPr>
          <p:nvPr/>
        </p:nvSpPr>
        <p:spPr bwMode="auto">
          <a:xfrm>
            <a:off x="6372225" y="908050"/>
            <a:ext cx="2519363" cy="914400"/>
          </a:xfrm>
          <a:prstGeom prst="ellipse">
            <a:avLst/>
          </a:prstGeom>
          <a:solidFill>
            <a:schemeClr val="bg1"/>
          </a:solidFill>
          <a:ln w="6350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 sz="3600" b="1" dirty="0">
              <a:solidFill>
                <a:srgbClr val="C00000"/>
              </a:solidFill>
            </a:endParaRPr>
          </a:p>
        </p:txBody>
      </p:sp>
      <p:sp>
        <p:nvSpPr>
          <p:cNvPr id="30733" name="Oval 13"/>
          <p:cNvSpPr>
            <a:spLocks noChangeArrowheads="1"/>
          </p:cNvSpPr>
          <p:nvPr/>
        </p:nvSpPr>
        <p:spPr bwMode="auto">
          <a:xfrm>
            <a:off x="395288" y="4724400"/>
            <a:ext cx="2447925" cy="914400"/>
          </a:xfrm>
          <a:prstGeom prst="ellipse">
            <a:avLst/>
          </a:prstGeom>
          <a:solidFill>
            <a:schemeClr val="bg1"/>
          </a:solidFill>
          <a:ln w="6350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 sz="3600" b="1" dirty="0">
              <a:solidFill>
                <a:srgbClr val="C00000"/>
              </a:solidFill>
            </a:endParaRPr>
          </a:p>
        </p:txBody>
      </p:sp>
      <p:sp>
        <p:nvSpPr>
          <p:cNvPr id="30735" name="AutoShape 15"/>
          <p:cNvSpPr>
            <a:spLocks noChangeArrowheads="1"/>
          </p:cNvSpPr>
          <p:nvPr/>
        </p:nvSpPr>
        <p:spPr bwMode="auto">
          <a:xfrm>
            <a:off x="4356100" y="4221163"/>
            <a:ext cx="358775" cy="833437"/>
          </a:xfrm>
          <a:prstGeom prst="downArrow">
            <a:avLst>
              <a:gd name="adj1" fmla="val 50000"/>
              <a:gd name="adj2" fmla="val 58075"/>
            </a:avLst>
          </a:prstGeom>
          <a:solidFill>
            <a:srgbClr val="C00000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736" name="AutoShape 16"/>
          <p:cNvSpPr>
            <a:spLocks noChangeArrowheads="1"/>
          </p:cNvSpPr>
          <p:nvPr/>
        </p:nvSpPr>
        <p:spPr bwMode="auto">
          <a:xfrm rot="8955611">
            <a:off x="2195513" y="1700213"/>
            <a:ext cx="269875" cy="720725"/>
          </a:xfrm>
          <a:prstGeom prst="downArrow">
            <a:avLst>
              <a:gd name="adj1" fmla="val 50000"/>
              <a:gd name="adj2" fmla="val 66765"/>
            </a:avLst>
          </a:prstGeom>
          <a:solidFill>
            <a:srgbClr val="C00000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737" name="AutoShape 17"/>
          <p:cNvSpPr>
            <a:spLocks noChangeArrowheads="1"/>
          </p:cNvSpPr>
          <p:nvPr/>
        </p:nvSpPr>
        <p:spPr bwMode="auto">
          <a:xfrm rot="-9086049">
            <a:off x="7019925" y="1916113"/>
            <a:ext cx="287338" cy="720725"/>
          </a:xfrm>
          <a:prstGeom prst="downArrow">
            <a:avLst>
              <a:gd name="adj1" fmla="val 50000"/>
              <a:gd name="adj2" fmla="val 62707"/>
            </a:avLst>
          </a:prstGeom>
          <a:solidFill>
            <a:srgbClr val="C00000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738" name="AutoShape 18"/>
          <p:cNvSpPr>
            <a:spLocks noChangeArrowheads="1"/>
          </p:cNvSpPr>
          <p:nvPr/>
        </p:nvSpPr>
        <p:spPr bwMode="auto">
          <a:xfrm rot="10800000">
            <a:off x="4356100" y="1341438"/>
            <a:ext cx="341313" cy="647700"/>
          </a:xfrm>
          <a:prstGeom prst="downArrow">
            <a:avLst>
              <a:gd name="adj1" fmla="val 50000"/>
              <a:gd name="adj2" fmla="val 47442"/>
            </a:avLst>
          </a:prstGeom>
          <a:solidFill>
            <a:srgbClr val="C00000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739" name="AutoShape 19"/>
          <p:cNvSpPr>
            <a:spLocks noChangeArrowheads="1"/>
          </p:cNvSpPr>
          <p:nvPr/>
        </p:nvSpPr>
        <p:spPr bwMode="auto">
          <a:xfrm rot="2391198">
            <a:off x="2051050" y="3716338"/>
            <a:ext cx="341313" cy="904875"/>
          </a:xfrm>
          <a:prstGeom prst="downArrow">
            <a:avLst>
              <a:gd name="adj1" fmla="val 50000"/>
              <a:gd name="adj2" fmla="val 66279"/>
            </a:avLst>
          </a:prstGeom>
          <a:solidFill>
            <a:srgbClr val="C00000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  <p:sp>
        <p:nvSpPr>
          <p:cNvPr id="30740" name="AutoShape 20"/>
          <p:cNvSpPr>
            <a:spLocks noChangeArrowheads="1"/>
          </p:cNvSpPr>
          <p:nvPr/>
        </p:nvSpPr>
        <p:spPr bwMode="auto">
          <a:xfrm rot="-1768385">
            <a:off x="6919913" y="3665538"/>
            <a:ext cx="358775" cy="831850"/>
          </a:xfrm>
          <a:prstGeom prst="downArrow">
            <a:avLst>
              <a:gd name="adj1" fmla="val 50000"/>
              <a:gd name="adj2" fmla="val 57965"/>
            </a:avLst>
          </a:prstGeom>
          <a:solidFill>
            <a:srgbClr val="C00000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8" grpId="0" animBg="1"/>
      <p:bldP spid="30729" grpId="0" animBg="1"/>
      <p:bldP spid="30730" grpId="0" animBg="1"/>
      <p:bldP spid="30731" grpId="0" animBg="1"/>
      <p:bldP spid="30732" grpId="0" animBg="1"/>
      <p:bldP spid="30733" grpId="0" animBg="1"/>
      <p:bldP spid="30735" grpId="0" animBg="1"/>
      <p:bldP spid="30736" grpId="0" animBg="1"/>
      <p:bldP spid="30737" grpId="0" animBg="1"/>
      <p:bldP spid="30738" grpId="0" animBg="1"/>
      <p:bldP spid="30739" grpId="0" animBg="1"/>
      <p:bldP spid="307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nephacowa.science/pic-festival.1september.ru/articles/619984/presentation/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57200"/>
            <a:ext cx="8077199" cy="617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461</Words>
  <Application>Microsoft Office PowerPoint</Application>
  <PresentationFormat>Экран (4:3)</PresentationFormat>
  <Paragraphs>95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Office Theme</vt:lpstr>
      <vt:lpstr>ЧТО ТАКОЕ ДОБРОТА?</vt:lpstr>
      <vt:lpstr>Презентация PowerPoint</vt:lpstr>
      <vt:lpstr>Презентация PowerPoint</vt:lpstr>
      <vt:lpstr>Презентация PowerPoint</vt:lpstr>
      <vt:lpstr> Что означают эти слова? </vt:lpstr>
      <vt:lpstr>Закончите пословицы</vt:lpstr>
      <vt:lpstr>ГДЕ ТУТ ЗЛО, А ГДЕ ДОБРО?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ЗАПОМНИ ЭТИ ПРАВИЛА!</vt:lpstr>
      <vt:lpstr>Презентация PowerPoint</vt:lpstr>
      <vt:lpstr>Что такое доброта?</vt:lpstr>
      <vt:lpstr>Тест «Добрый ли, я»</vt:lpstr>
      <vt:lpstr>Результаты: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Bek</dc:creator>
  <cp:lastModifiedBy>Uthebny</cp:lastModifiedBy>
  <cp:revision>22</cp:revision>
  <dcterms:created xsi:type="dcterms:W3CDTF">2015-12-15T16:06:14Z</dcterms:created>
  <dcterms:modified xsi:type="dcterms:W3CDTF">2015-12-17T07:29:20Z</dcterms:modified>
</cp:coreProperties>
</file>